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29281"/>
    <p:restoredTop sz="91218"/>
  </p:normalViewPr>
  <p:slideViewPr>
    <p:cSldViewPr snapToGrid="0" snapToObjects="1">
      <p:cViewPr varScale="1">
        <p:scale>
          <a:sx n="99" d="100"/>
          <a:sy n="99" d="100"/>
        </p:scale>
        <p:origin x="2896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0E173B-B228-6B41-BAED-7DE330F3E4A2}" type="datetimeFigureOut">
              <a:rPr lang="es-ES_tradnl" smtClean="0"/>
              <a:t>9/9/25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7AC79A-EC17-C247-89B7-279D033AFA18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30865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7AC79A-EC17-C247-89B7-279D033AFA18}" type="slidenum">
              <a:rPr lang="es-ES_tradnl" smtClean="0"/>
              <a:t>1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737489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7800-657D-D04B-B014-C528F35CF707}" type="datetimeFigureOut">
              <a:rPr lang="es-ES" smtClean="0"/>
              <a:t>9/9/25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E82D1-290D-3447-AB00-8541737636E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7800-657D-D04B-B014-C528F35CF707}" type="datetimeFigureOut">
              <a:rPr lang="es-ES" smtClean="0"/>
              <a:t>9/9/25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E82D1-290D-3447-AB00-8541737636E4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/>
              <a:t>Arrastre la imagen al marcador de posición o haga clic en el icono para agregar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7800-657D-D04B-B014-C528F35CF707}" type="datetimeFigureOut">
              <a:rPr lang="es-ES" smtClean="0"/>
              <a:t>9/9/25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E82D1-290D-3447-AB00-8541737636E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7800-657D-D04B-B014-C528F35CF707}" type="datetimeFigureOut">
              <a:rPr lang="es-ES" smtClean="0"/>
              <a:t>9/9/25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E82D1-290D-3447-AB00-8541737636E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7800-657D-D04B-B014-C528F35CF707}" type="datetimeFigureOut">
              <a:rPr lang="es-ES" smtClean="0"/>
              <a:t>9/9/25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E82D1-290D-3447-AB00-8541737636E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de título con ima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s-ES_tradnl"/>
              <a:t>Clic para editar título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7800-657D-D04B-B014-C528F35CF707}" type="datetimeFigureOut">
              <a:rPr lang="es-ES" smtClean="0"/>
              <a:t>9/9/25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E82D1-290D-3447-AB00-8541737636E4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/>
              <a:t>Arrastre la imagen al marcador de posición o haga clic en el icono para agregar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7800-657D-D04B-B014-C528F35CF707}" type="datetimeFigureOut">
              <a:rPr lang="es-ES" smtClean="0"/>
              <a:t>9/9/25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E82D1-290D-3447-AB00-8541737636E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7800-657D-D04B-B014-C528F35CF707}" type="datetimeFigureOut">
              <a:rPr lang="es-ES" smtClean="0"/>
              <a:t>9/9/25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E82D1-290D-3447-AB00-8541737636E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7800-657D-D04B-B014-C528F35CF707}" type="datetimeFigureOut">
              <a:rPr lang="es-ES" smtClean="0"/>
              <a:t>9/9/25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E82D1-290D-3447-AB00-8541737636E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7800-657D-D04B-B014-C528F35CF707}" type="datetimeFigureOut">
              <a:rPr lang="es-ES" smtClean="0"/>
              <a:t>9/9/25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E82D1-290D-3447-AB00-8541737636E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7800-657D-D04B-B014-C528F35CF707}" type="datetimeFigureOut">
              <a:rPr lang="es-ES" smtClean="0"/>
              <a:t>9/9/25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E82D1-290D-3447-AB00-8541737636E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7800-657D-D04B-B014-C528F35CF707}" type="datetimeFigureOut">
              <a:rPr lang="es-ES" smtClean="0"/>
              <a:t>9/9/25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E82D1-290D-3447-AB00-8541737636E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21157800-657D-D04B-B014-C528F35CF707}" type="datetimeFigureOut">
              <a:rPr lang="es-ES" smtClean="0"/>
              <a:t>9/9/25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148E82D1-290D-3447-AB00-8541737636E4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326850"/>
            <a:ext cx="7772400" cy="1680940"/>
          </a:xfrm>
        </p:spPr>
        <p:txBody>
          <a:bodyPr>
            <a:noAutofit/>
          </a:bodyPr>
          <a:lstStyle/>
          <a:p>
            <a:r>
              <a:rPr lang="es-ES" sz="2500" b="1" i="1" dirty="0"/>
              <a:t>ESTAMPILLA DE COMPENSACION DE TRANSPORTE DE GLP AL ARCHIPIELAGO DE SAN ANDRES PROVIDENCIA Y SANTA CATALINA.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2219093"/>
            <a:ext cx="7772400" cy="4560848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s-ES" sz="2500" dirty="0">
                <a:solidFill>
                  <a:srgbClr val="000000"/>
                </a:solidFill>
              </a:rPr>
              <a:t>Teniendo en cuenta que la cantidad de GLP transportada al Archipiélago en el mes </a:t>
            </a:r>
            <a:r>
              <a:rPr lang="es-ES" sz="2500">
                <a:solidFill>
                  <a:srgbClr val="000000"/>
                </a:solidFill>
              </a:rPr>
              <a:t>de AGOSTO </a:t>
            </a:r>
            <a:r>
              <a:rPr lang="es-ES" sz="2500" dirty="0">
                <a:solidFill>
                  <a:srgbClr val="000000"/>
                </a:solidFill>
              </a:rPr>
              <a:t>de 2025 fue de 308.274 kilos de GLP y que la cantidad de GLP transportada en el continente por ductos en el mismo mes fue de 7’471.777,91  kilos de GLP.</a:t>
            </a:r>
          </a:p>
          <a:p>
            <a:pPr algn="just"/>
            <a:endParaRPr lang="es-ES" sz="2500" dirty="0">
              <a:solidFill>
                <a:srgbClr val="000000"/>
              </a:solidFill>
            </a:endParaRPr>
          </a:p>
          <a:p>
            <a:pPr algn="just"/>
            <a:r>
              <a:rPr lang="es-ES" sz="2500" dirty="0">
                <a:solidFill>
                  <a:srgbClr val="000000"/>
                </a:solidFill>
              </a:rPr>
              <a:t>Al aplicar  la metodología CREG Resolución 074 y 031 de 2016. Resulta que la estampilla tiene un valor de:</a:t>
            </a:r>
          </a:p>
          <a:p>
            <a:pPr algn="just"/>
            <a:endParaRPr lang="es-ES" sz="2500" dirty="0">
              <a:solidFill>
                <a:srgbClr val="000000"/>
              </a:solidFill>
            </a:endParaRPr>
          </a:p>
          <a:p>
            <a:pPr algn="just"/>
            <a:r>
              <a:rPr lang="es-ES" sz="2600" b="1" i="1" dirty="0">
                <a:solidFill>
                  <a:srgbClr val="000000"/>
                </a:solidFill>
              </a:rPr>
              <a:t>ECO SEPTIEMBRE / 2025= $250,79 pesos/ kilo.</a:t>
            </a:r>
          </a:p>
          <a:p>
            <a:pPr algn="just"/>
            <a:r>
              <a:rPr lang="es-ES" sz="2500" dirty="0">
                <a:solidFill>
                  <a:srgbClr val="000000"/>
                </a:solidFill>
              </a:rPr>
              <a:t> </a:t>
            </a:r>
          </a:p>
          <a:p>
            <a:pPr algn="just"/>
            <a:r>
              <a:rPr lang="es-ES" sz="2500" dirty="0">
                <a:solidFill>
                  <a:srgbClr val="000000"/>
                </a:solidFill>
              </a:rPr>
              <a:t>Se estima un recaudo para la compensación de esta actividad de: </a:t>
            </a:r>
          </a:p>
          <a:p>
            <a:pPr algn="just"/>
            <a:r>
              <a:rPr lang="es-ES" sz="2500" i="1" dirty="0">
                <a:solidFill>
                  <a:srgbClr val="000000"/>
                </a:solidFill>
              </a:rPr>
              <a:t>$1.873´868.929,40=</a:t>
            </a:r>
          </a:p>
          <a:p>
            <a:pPr algn="just"/>
            <a:endParaRPr lang="es-ES" sz="2500" i="1" dirty="0">
              <a:solidFill>
                <a:srgbClr val="000000"/>
              </a:solidFill>
            </a:endParaRPr>
          </a:p>
          <a:p>
            <a:pPr algn="just"/>
            <a:endParaRPr lang="es-ES" sz="2500" i="1" dirty="0">
              <a:solidFill>
                <a:srgbClr val="000000"/>
              </a:solidFill>
            </a:endParaRPr>
          </a:p>
          <a:p>
            <a:pPr algn="just"/>
            <a:r>
              <a:rPr lang="es-ES" sz="2500" i="1" dirty="0">
                <a:solidFill>
                  <a:srgbClr val="000000"/>
                </a:solidFill>
              </a:rPr>
              <a:t>NOTA 1: Es relevante resaltar que la cantidad de tramos anulados en el transporte interno de GLP por ductos en el país refleja el incremento de la estampilla.</a:t>
            </a:r>
          </a:p>
          <a:p>
            <a:pPr algn="just"/>
            <a:endParaRPr lang="es-ES" sz="2500" i="1" dirty="0">
              <a:solidFill>
                <a:srgbClr val="000000"/>
              </a:solidFill>
            </a:endParaRPr>
          </a:p>
          <a:p>
            <a:pPr algn="l"/>
            <a:endParaRPr lang="es-ES" sz="2500" i="1" dirty="0">
              <a:solidFill>
                <a:srgbClr val="000000"/>
              </a:solidFill>
            </a:endParaRPr>
          </a:p>
          <a:p>
            <a:pPr algn="l"/>
            <a:endParaRPr lang="es-ES" sz="2500" i="1" dirty="0">
              <a:solidFill>
                <a:srgbClr val="000000"/>
              </a:solidFill>
            </a:endParaRPr>
          </a:p>
          <a:p>
            <a:pPr algn="l"/>
            <a:endParaRPr lang="es-ES" sz="2500" dirty="0">
              <a:solidFill>
                <a:srgbClr val="000000"/>
              </a:solidFill>
            </a:endParaRPr>
          </a:p>
          <a:p>
            <a:pPr algn="l"/>
            <a:endParaRPr lang="es-ES" sz="2500" dirty="0">
              <a:solidFill>
                <a:srgbClr val="000000"/>
              </a:solidFill>
            </a:endParaRPr>
          </a:p>
          <a:p>
            <a:pPr algn="just"/>
            <a:endParaRPr lang="es-ES" sz="2500" dirty="0">
              <a:solidFill>
                <a:srgbClr val="000000"/>
              </a:solidFill>
            </a:endParaRPr>
          </a:p>
          <a:p>
            <a:pPr algn="just"/>
            <a:endParaRPr lang="es-ES" sz="2500" dirty="0">
              <a:solidFill>
                <a:srgbClr val="000000"/>
              </a:solidFill>
            </a:endParaRPr>
          </a:p>
          <a:p>
            <a:endParaRPr lang="es-ES" sz="2500" dirty="0"/>
          </a:p>
        </p:txBody>
      </p:sp>
      <p:sp>
        <p:nvSpPr>
          <p:cNvPr id="4" name="CuadroTexto 3"/>
          <p:cNvSpPr txBox="1"/>
          <p:nvPr/>
        </p:nvSpPr>
        <p:spPr>
          <a:xfrm>
            <a:off x="9067633" y="266845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942984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isa">
  <a:themeElements>
    <a:clrScheme name="Brisa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isa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isa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Brisa.thmx</Template>
  <TotalTime>3125</TotalTime>
  <Words>143</Words>
  <Application>Microsoft Macintosh PowerPoint</Application>
  <PresentationFormat>Presentación en pantalla (4:3)</PresentationFormat>
  <Paragraphs>19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Calibri</vt:lpstr>
      <vt:lpstr>News Gothic MT</vt:lpstr>
      <vt:lpstr>Wingdings 2</vt:lpstr>
      <vt:lpstr>Brisa</vt:lpstr>
      <vt:lpstr>ESTAMPILLA DE COMPENSACION DE TRANSPORTE DE GLP AL ARCHIPIELAGO DE SAN ANDRES PROVIDENCIA Y SANTA CATALINA.</vt:lpstr>
    </vt:vector>
  </TitlesOfParts>
  <Company>PROVIGAS 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ESTAMPILLA DE COMPENSACION DE TRANSPORTE DE GLP AL ARCHIPIELAGO DE SAN ANDRES PROVIDENCIA Y SANTA CATALINA.</dc:title>
  <dc:creator>Ingrid Sanchez</dc:creator>
  <cp:lastModifiedBy>Juan Granada</cp:lastModifiedBy>
  <cp:revision>121</cp:revision>
  <dcterms:created xsi:type="dcterms:W3CDTF">2018-08-13T15:01:38Z</dcterms:created>
  <dcterms:modified xsi:type="dcterms:W3CDTF">2025-09-09T12:21:42Z</dcterms:modified>
</cp:coreProperties>
</file>